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88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406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413" r:id="rId38"/>
    <p:sldId id="409" r:id="rId39"/>
    <p:sldId id="412" r:id="rId40"/>
    <p:sldId id="410" r:id="rId41"/>
    <p:sldId id="411" r:id="rId42"/>
    <p:sldId id="369" r:id="rId43"/>
    <p:sldId id="407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14" r:id="rId81"/>
    <p:sldId id="415" r:id="rId82"/>
    <p:sldId id="41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3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4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70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0170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34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27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9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0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3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4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7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4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3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BA932A-6C47-4894-9496-6C144C547E7E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25ED-F1C5-49B8-A0EB-1C4E5706D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05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0468"/>
            <a:ext cx="9144000" cy="706437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MALLA REDDY UNIVERSITY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1381" y="1267326"/>
            <a:ext cx="9576619" cy="5117432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endParaRPr lang="en-US" b="1" dirty="0"/>
          </a:p>
          <a:p>
            <a:pPr algn="ctr">
              <a:lnSpc>
                <a:spcPct val="20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MR22-1CS0105: ARTIFICIAL INTELLIGENCE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B.Tech. CSE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(MR22-1CS0105)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UNIT-II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41C47-ED71-49F3-9B63-162424C9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Representation</a:t>
            </a:r>
            <a:r>
              <a:rPr lang="en-US" b="0" i="0" dirty="0">
                <a:solidFill>
                  <a:srgbClr val="610B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0" i="0" dirty="0">
                <a:solidFill>
                  <a:srgbClr val="610B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BA9F81-EF73-43A1-BA91-84B9748F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461"/>
            <a:ext cx="10515600" cy="5272502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representation is a language with some concrete rules which deals with propositions and has no ambiguity in representation.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representation means drawing a conclusion based on various conditions.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representation lays down some important communication rules.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precisely defined syntax and semantics which supports the sound inference.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sentence can be translated into logics using syntax and semantics.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62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BA3B82C-4C34-4E92-977F-7196AA78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875"/>
            <a:ext cx="10515600" cy="57800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Syntaxes are the rules which decide how we can construct legal sentences in the logic.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determines which symbol we can use in knowledge representation.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those symbols.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Semantics are the rules by which we can interpret the sentence in the logic.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also involves assigning a meaning to each sentence.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representation can be categorized into mainly two logics: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Logics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Predicate logics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366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44A746-C4F2-48BF-B856-909DCCB3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60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 (PL)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989CD-731C-416B-ACB2-3E227416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243"/>
            <a:ext cx="10515600" cy="5073720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 (PL) is the simplest form of logic where all the statements are made by propositions.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proposition is a declarative statement which is either true or false.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a technique of knowledge representation in logical and mathematical form.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a) It is Sunday.  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b) The Sun rises from West (False proposition)  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c) 3+3= 7(False proposition)  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d) 5 is a prime number.  </a:t>
            </a:r>
            <a:r>
              <a:rPr lang="en-US" dirty="0"/>
              <a:t> 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6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178412-02DF-44D5-B255-24CEC5E8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66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Following are some basic facts about propositional logic: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AD5751-795D-4786-8D3F-F6E1FBF13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498651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Propositional logic is also called Boolean logic as it works on 0 and 1.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propositional logic, we use symbolic variables to represent the logic, such A, B, C, P, Q, R, etc.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Propositions can be either true or false, but it cannot be both.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Propositional logic consists of an object, relations or function, and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logical connectives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Connectives can be said as a logical operator which connects two sentences.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proposition formula which is always true is called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tautology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and it is also called a valid sentence.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proposition formula which is always false is called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Contradiction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Statements which are questions, commands, or opinions are not propositions such as "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Where is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Rohini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", "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How are you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", "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What is your name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", are not propositions.</a:t>
            </a:r>
          </a:p>
          <a:p>
            <a:pPr>
              <a:lnSpc>
                <a:spcPct val="12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1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98353E-386F-4545-9BBB-63CB716B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Syntax of propositional logic: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42C9C1-4EDC-47F3-B67F-AB754CA9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94" y="940279"/>
            <a:ext cx="10515600" cy="515041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syntax of propositional logic defines the allowable sentences for the knowledge representation. There are two types of Propositions: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Atomic Propositions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Compound propositions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Atomic Proposition: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Atomic propositions are the simple propositions. It consists of a single proposition symbol. These are the sentences which must be either true or false.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a) 2+2 is 4, it is an atomic proposition as it is a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true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fact. 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b) "The Sun is cold" is also a proposition as it is a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fact.   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4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2CED9C-6347-4E5E-9A5D-D216E3A7F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706"/>
            <a:ext cx="10515600" cy="568525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Compound proposition: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Compound propositions are constructed by combining simpler or atomic propositions, using parenthesis and logical connectives.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a) "It is raining today, and street is wet."  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b) "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Ankit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is a doctor, and his clinic is in Mumbai."   </a:t>
            </a:r>
          </a:p>
          <a:p>
            <a:pPr algn="just">
              <a:lnSpc>
                <a:spcPct val="110000"/>
              </a:lnSpc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Logical Connectives: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Logical connectives are used to connect two simpler propositions or representing a sentence logically. We can create compound propositions with the help of logical connectives.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There are mainly five connectives, which are given as follows: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Negation: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A sentence such as ¬ P is called negation of P. A literal can be either Positive literal or negative literal.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7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C44833-8890-4A8C-B93A-E5B476FE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Conjunction: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 sentence which has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∧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connective such as,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 ∧ Q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is called a conjunction.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Example: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Rohan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intelligent and hardworking. It can be written as,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P=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Rohan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is intelligent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Q=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Rohan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is hardworking. → P∧ Q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Disjunction: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 sentence which has ∨ connective, such as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 ∨ Q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is called disjunction, where P and Q are the propositions.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Example: "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Ritika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is a doctor or Engineer"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Here P=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Ritika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Doctor. Q=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Ritika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Doctor, so we can write it as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 ∨ Q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Implication: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 sentence such as P → Q, is called an implication. Implications are also known as if-then rules. It can be represented as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         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it is raining, then the street is wet.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      Let P= It is raining, and Q= Street is wet, so it is represented as P → Q</a:t>
            </a:r>
          </a:p>
          <a:p>
            <a:pPr>
              <a:lnSpc>
                <a:spcPct val="100000"/>
              </a:lnSpc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7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3634B4-9386-4A5F-86DB-DE4BC19CA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Biconditional: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 sentence such as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P⇔ Q is a Biconditional sentence, example If I am breathing, then I am alive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P= I am breathing, Q= I am alive, it can be represented as P ⇔ Q.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Precedence of connectives:</a:t>
            </a:r>
          </a:p>
          <a:p>
            <a:pPr algn="just">
              <a:lnSpc>
                <a:spcPct val="10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Parenthesis, Negation, Conjunction(AND), Disjunction(OR), Implication,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Biconditional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20750"/>
            <a:ext cx="94503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003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7669A-E3E1-4F49-ABF2-037E638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Rules of Inference</a:t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036154-DCCF-4C88-92E8-A4D5A5B30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181"/>
            <a:ext cx="10515600" cy="50727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Inference: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artificial intelligence, we need intelligent computers which can create new logic from old logic or by evidence,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so generating the conclusions from evidence and facts is termed as Inference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Inference rules: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Inference rules are the templates for generating valid arguments. Inference rules are applied to derive proofs in artificial intelligence, and the proof is a sequence of the conclusion that leads to the desired goal.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inference rules, the implication among all the connectives plays an important role. Following are some terminologies related to inference rules:</a:t>
            </a:r>
          </a:p>
        </p:txBody>
      </p:sp>
    </p:spTree>
    <p:extLst>
      <p:ext uri="{BB962C8B-B14F-4D97-AF65-F5344CB8AC3E}">
        <p14:creationId xmlns:p14="http://schemas.microsoft.com/office/powerpoint/2010/main" val="64517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3058" y="502092"/>
            <a:ext cx="10205884" cy="5853816"/>
          </a:xfrm>
        </p:spPr>
        <p:txBody>
          <a:bodyPr>
            <a:normAutofit/>
          </a:bodyPr>
          <a:lstStyle/>
          <a:p>
            <a:pPr algn="just" eaLnBrk="0" hangingPunct="0"/>
            <a:endParaRPr lang="en-IN" sz="2800" dirty="0"/>
          </a:p>
          <a:p>
            <a:pPr algn="just" fontAlgn="base"/>
            <a:r>
              <a:rPr lang="en-US" sz="2800" dirty="0">
                <a:solidFill>
                  <a:schemeClr val="tx1"/>
                </a:solidFill>
              </a:rPr>
              <a:t>Knowledge Representation and Reasoning: Logical systems Knowledge Based systems, Propositional Logic Constraints, Predicate Logic First Order Logic, Inference in First Order </a:t>
            </a:r>
            <a:r>
              <a:rPr lang="en-US" sz="2800" dirty="0" smtClean="0">
                <a:solidFill>
                  <a:schemeClr val="tx1"/>
                </a:solidFill>
              </a:rPr>
              <a:t>Logic.</a:t>
            </a:r>
          </a:p>
          <a:p>
            <a:pPr algn="just" fontAlgn="base"/>
            <a:endParaRPr lang="en-US" sz="2800" dirty="0">
              <a:solidFill>
                <a:schemeClr val="tx1"/>
              </a:solidFill>
            </a:endParaRPr>
          </a:p>
          <a:p>
            <a:pPr algn="just" fontAlgn="base"/>
            <a:r>
              <a:rPr lang="en-US" sz="2800" dirty="0" smtClean="0">
                <a:solidFill>
                  <a:schemeClr val="tx1"/>
                </a:solidFill>
              </a:rPr>
              <a:t>Uncertainty </a:t>
            </a:r>
            <a:r>
              <a:rPr lang="en-US" sz="2800" dirty="0">
                <a:solidFill>
                  <a:schemeClr val="tx1"/>
                </a:solidFill>
              </a:rPr>
              <a:t>and knowledge Reasoning: Overview Definition of uncertainty, Bayes Rule Inference, Belief Network, Utility Based System, Decision Network.</a:t>
            </a:r>
            <a:endParaRPr lang="en-IN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17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3D9B26-5F1B-4D42-9016-75D3C4C3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849"/>
            <a:ext cx="10515600" cy="557311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Implication: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It is one of the logical connectives which can be represented as P → Q. It is a Boolean expression.</a:t>
            </a: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Converse: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The converse of implication, which means the right-hand side proposition goes to the left-hand side and vice-versa. It can be written as Q → P.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Contrapositive: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The negation of converse is termed as contrapositive, and it can be represented as ¬ Q → ¬ P.</a:t>
            </a: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Inverse: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The negation of implication is called inverse. It can be represented as ¬ P → ¬ Q.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10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E6D94D-92FB-4EA9-A913-701F8EA8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Inference rules: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EB297-4453-40E8-A18C-BAAD140F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158"/>
            <a:ext cx="10515600" cy="52108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1. Modus Ponens: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Modus Ponens rule is one of the most important rules of inference, and it states that if P and P → Q is true, then we can infer that Q will be true. It can be represented as: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Statement-1: "If I am sleepy then I go to bed" ==&gt; P→ Q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Statement-2: "I am sleepy" ==&gt; P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Conclusion: "I go to bed." ==&gt; Q.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Hence, we can say that, if P→ Q is true and P is true then Q will be true.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77" y="2875291"/>
            <a:ext cx="3391021" cy="57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99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730A1-7D58-4E63-91DB-89843109F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2.Modus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Tollens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Modus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Tollens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rule state that if P→ Q is true and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¬ Q is true, then ¬ 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will also true. It can be represented as:</a:t>
            </a:r>
          </a:p>
          <a:p>
            <a:pPr algn="just"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Statement-1: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"If I am sleepy then I go to bed" ==&gt; P→ Q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Statement-2: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"I do not go to the bed."==&gt; ~Q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Statement-3: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Which infers that "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 am not sleepy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 =&gt; ~P</a:t>
            </a:r>
          </a:p>
          <a:p>
            <a:pPr>
              <a:lnSpc>
                <a:spcPct val="10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43" y="2365434"/>
            <a:ext cx="3265029" cy="8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893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171B15-7C10-4523-AAB2-35202E05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3. Hypothetical Syllogism: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Hypothetical Syllogism rule state that if P→R is true whenever P→Q is true, and Q→R is true. It can be represented as the following notation: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Statement-1: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If you have my home key then you can unlock my home.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P→Q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Statement-2: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If you can unlock my home then you can take my money.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Q→R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Conclusion: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If you have my home key then you can take my money.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P→R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90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242A92-DB68-486C-A19E-37D4DDF1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068"/>
            <a:ext cx="10515600" cy="576289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4. Disjunctive Syllogism: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Disjunctive syllogism rule state that if P∨Q is true, and ¬P is true, then Q will be true. It can be represented as: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Statement-1: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Today is Sunday or Monday. ==&gt;P∨Q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Statement-2: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Today is not Sunday. ==&gt; ¬P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latin typeface="Times New Roman" pitchFamily="18" charset="0"/>
                <a:cs typeface="Times New Roman" pitchFamily="18" charset="0"/>
              </a:rPr>
              <a:t>Conclusion: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Today is Monday. ==&gt; Q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72" y="2124794"/>
            <a:ext cx="4379250" cy="58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4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F93859-DD81-478E-990A-5244E2125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5. Addition: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Addition rule is one the common inference rule, and it states that If P is true, then P∨Q will be true.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6. Simplification: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simplification rule state that if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P∧ 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is true, then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Q or 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will also be true. It can be represented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as:a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33" y="1970415"/>
            <a:ext cx="3429999" cy="66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653231"/>
            <a:ext cx="5023268" cy="60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09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F8A3C4-0265-4C04-A828-4688A9307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211"/>
            <a:ext cx="10515600" cy="5650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7. Resolution: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Resolution rule state that if P∨Q and ¬ P∧R is true, then Q∨R will also be true.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It can be represented as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IN" sz="3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 is another way of knowledge representation in artificial intelligence. It is an extension to propositional logic.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 is also known as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Predicate logic or First-order predicate logic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First-order logic is a powerful language that develops information about the objects in a more easy way and can also express the relationship between those objects.</a:t>
            </a:r>
            <a:endParaRPr lang="en-IN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35" y="1943639"/>
            <a:ext cx="3605720" cy="62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7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C9109D-C286-42A7-96CA-64C23CBF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478"/>
            <a:ext cx="10515600" cy="5928485"/>
          </a:xfrm>
        </p:spPr>
        <p:txBody>
          <a:bodyPr/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 (like natural language) does not only assume that the world contains facts like propositional logic but also assumes the following things in the world: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A, B, people, numbers, colors, wars, theories, squares, pits,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wumpus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......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unary relation such as: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red, round, is adjacent,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n-any relation such as: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sister of, brother of, has color, comes between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Father of, best friend, third inning of, end of, ......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a natural language, first-order logic also has two main parts: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Syntax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Semantics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83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3FA53B-F962-46C7-86F5-899D5FB57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826"/>
            <a:ext cx="10515600" cy="57111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Syntax of First-Order logic: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syntax of FOL determines which collection of symbols is a logical expression in first-order logic. The basic syntactic elements of first-order logic are symbols. We write statements in short-hand notation in FOL.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Elements of First-order logic: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Following are the basic elements of FOL syntax:</a:t>
            </a:r>
          </a:p>
          <a:p>
            <a:pPr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27" y="3043418"/>
            <a:ext cx="551497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55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924"/>
            <a:ext cx="10515600" cy="62714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Atomic sentences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Atomic sentences are the most basic sentences of first-order logic. These sentences are formed from a predicate symbol followed by a parenthesis with a sequence of terms.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 can represent atomic sentences as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Predicate (term1, term2, ......, term n)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Example: Ravi and Ajay are brothers: =&gt; Brothers(Ravi, Ajay).</a:t>
            </a: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               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Chinky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is a cat: =&gt; cat (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Chinky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Complex Sentences:</a:t>
            </a:r>
          </a:p>
          <a:p>
            <a:pPr algn="just"/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Complex sentences are made by combining atomic sentences using connectives.</a:t>
            </a:r>
          </a:p>
          <a:p>
            <a:pPr algn="just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First-order logic statements can be divided into two parts: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Subject: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Subject is the main part of the statement.</a:t>
            </a:r>
          </a:p>
          <a:p>
            <a:pPr algn="just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Predicate: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A predicate can be defined as a relation, which binds two atoms together in a statement.</a:t>
            </a:r>
          </a:p>
          <a:p>
            <a:pPr algn="just"/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8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2C3959-D58C-47E5-988D-759409EE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Knowledge Representation:</a:t>
            </a:r>
            <a:r>
              <a:rPr lang="en-IN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/>
            </a:r>
            <a:br>
              <a:rPr lang="en-IN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DFC20F-08AD-4B36-B249-8CDBAF6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09"/>
            <a:ext cx="10515600" cy="490475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Knowledge representation is a subject in cognitive science as well as in artificial intelligence and knowledge modeling.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In cognitive science it is concerned with how people store and process information.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In artificial intelligence (AI) and knowledge modeling (KM) it is a way to store knowledge so that programs can process it and use it, for example to support computer-aided design or to emulate human intelligence.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AI researchers have borrowed representation theories from cognitive science.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26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0936"/>
            <a:ext cx="10515600" cy="580602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Consider the statement: "x is an integer."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it consists of two parts, the first part x is the subject of the statement and second part "is an integer," is known as a predicate.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Boys like cricket</a:t>
            </a:r>
          </a:p>
          <a:p>
            <a:pPr marL="0" indent="0">
              <a:buNone/>
            </a:pPr>
            <a:r>
              <a:rPr lang="en-US" dirty="0"/>
              <a:t>predicate		like(</a:t>
            </a:r>
            <a:r>
              <a:rPr lang="en-US" dirty="0" err="1"/>
              <a:t>boys,cricket</a:t>
            </a:r>
            <a:r>
              <a:rPr lang="en-US" dirty="0"/>
              <a:t>)		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boys like cricket</a:t>
            </a:r>
          </a:p>
          <a:p>
            <a:pPr marL="0" indent="0">
              <a:buNone/>
            </a:pPr>
            <a:r>
              <a:rPr lang="en-US" dirty="0"/>
              <a:t>	like(</a:t>
            </a:r>
            <a:r>
              <a:rPr lang="en-US" dirty="0" err="1"/>
              <a:t>boys,cricket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11" y="1947772"/>
            <a:ext cx="26670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432648" y="4045789"/>
            <a:ext cx="1249963" cy="34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21238" y="4080294"/>
            <a:ext cx="1302588" cy="69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1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8574"/>
            <a:ext cx="10515600" cy="57283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Quantifiers in First-order logic: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quantifier is a language element which generates quantification, and quantification specifies the quantity of specimen in the universe of discourse.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These are the symbols that permit to determine or identify the range and scope of the variable in the logical expression. There are two types of quantifier: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Universal Quantifier, (for all, everyone, everything)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Existential quantifier, (for some, at least one).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02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9177"/>
            <a:ext cx="10515600" cy="58577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Universal Quantifier: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Universal quantifier is a symbol of logical representation, which specifies that the statement within its range is true for everything or every instance of a particular thing.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Universal quantifier is represented by a symbol ∀, which resembles an inverted A.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If x is a variable, then ∀x is read as:</a:t>
            </a: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For all 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For each 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For every x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All man drink coffee.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13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1" y="246991"/>
            <a:ext cx="4828699" cy="404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1321" y="4337029"/>
            <a:ext cx="1125747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Existential Quantifier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Existential quantifiers are the type of quantifiers, which express that the statement within its scope is true for at least one instance of something.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denoted by the logical operator ∃, which resembles as inverted E. When it is used with a predicate variable then it is called as an existential quantifier.</a:t>
            </a:r>
          </a:p>
        </p:txBody>
      </p:sp>
    </p:spTree>
    <p:extLst>
      <p:ext uri="{BB962C8B-B14F-4D97-AF65-F5344CB8AC3E}">
        <p14:creationId xmlns:p14="http://schemas.microsoft.com/office/powerpoint/2010/main" val="400682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683"/>
            <a:ext cx="10515600" cy="582328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If x is a variable, then existential quantifier will be ∃x or ∃(x). And it will be read as: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There exists a 'x.'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For some 'x.'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For at least one 'x.'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76" y="1291129"/>
            <a:ext cx="6575393" cy="468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468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8792"/>
            <a:ext cx="10515600" cy="591817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Properties of Quantifiers: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universal quantifier, ∀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x∀y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similar to ∀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y∀x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Existential quantifier, ∃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x∃y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similar to ∃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y∃x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∃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x∀y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not similar to ∀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y∃x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Some Examples of FOL using quantifier:</a:t>
            </a:r>
          </a:p>
          <a:p>
            <a:pPr marL="0" indent="0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1. All birds fly.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In this question the predicate is "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fly(bird)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."</a:t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And since there are all birds who fly so it will be represented as follows.</a:t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             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∀x bird(x) →fly(x)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2. Every man respects his parent.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In this question, the predicate is "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respect(x, y)," where x=man, and y= parent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Since there is every man so will use ∀, and it will be represented as follows:</a:t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             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∀x man(x) → respects (x, parent)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3. Some boys play cricket.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In this question, the predicate is "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play(x, y)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," where x= boys, and y= game. Since there are some boys so we will use 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∃, and it will be represented as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sz="2600" dirty="0">
                <a:latin typeface="Times New Roman" pitchFamily="18" charset="0"/>
                <a:cs typeface="Times New Roman" pitchFamily="18" charset="0"/>
              </a:rPr>
            </a:b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              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∃x boys(x) → play(x, cricket)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7338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5442"/>
            <a:ext cx="10515600" cy="577152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4. Not all students like both Mathematics and Science.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this question, the predicate is "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like(x, y)," where x= student, and y= subject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Since there are not all students, so we will use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∀ with negation, 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following representation for this: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           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¬∀ (x) [ student(x) → like(x, Mathematics) ∧ like(x, Science)].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5. Only one student failed in Mathematics.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this question, the predicate is "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failed(x, y)," where x= student, and y= subject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Since there is only one student who failed in Mathematics, so we will use following representation for this: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           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∃(x) [ student(x) → failed (x, Mathematics) ∧∀ (y) [¬(x==y) ∧ student(y) → ¬failed (x, Mathematics)]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2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80988"/>
            <a:ext cx="11469688" cy="603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573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11126788" cy="613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628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52413"/>
            <a:ext cx="11926888" cy="608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97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23652-7ED9-4D9D-8727-19E04CA2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Knowledge Representation Issues </a:t>
            </a:r>
            <a:r>
              <a:rPr lang="en-IN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/>
            </a:r>
            <a:br>
              <a:rPr lang="en-IN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70058-3F7E-403D-8EBB-3ABD0BFF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270"/>
            <a:ext cx="10515600" cy="491469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The aim is to show how logic can be used to form representations of the world and how a process of inference can be used to derive new representations about the world and how these can be used by an intelligent agent to deduce what to do.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We require: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A </a:t>
            </a: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formal language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to represent knowledge in a computer tractable form.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Reasoning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- Processes to manipulate this knowledge to deduce non-obvious facts.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63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80988"/>
            <a:ext cx="12145962" cy="603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017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71463"/>
            <a:ext cx="12098338" cy="604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48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298"/>
            <a:ext cx="10515600" cy="5883665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PL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uses prepositions in which complete sentence is denoted by symbol.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Pl Cannot represent individual entities Eg: meera is short.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cannot express generalization, specialization or pattern.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ex : triangles have 3 sides.</a:t>
            </a: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FOL</a:t>
            </a: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Fol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predicates which involve constants, variables, functions relations</a:t>
            </a: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Fol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can represent individual properties {short(meera)}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can express generalization, specialization or pattern.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no_of_sides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(triangle,3)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12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8743" y="261620"/>
            <a:ext cx="10204057" cy="65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6815"/>
            <a:ext cx="10515600" cy="578014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We use the rules to derive the soundness of the argument in Example.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Again let the following propositions stand for these statements about the world: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P: Randi writes books.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Q: Randi helps other people to write books.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R: Randi earns her living as an editor</a:t>
            </a:r>
          </a:p>
          <a:p>
            <a:pPr marL="0" indent="0"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following derivation determines Randi’s occupation: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64" y="4333875"/>
            <a:ext cx="24479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1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following propositions stand for these statements about the world: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P: Robbery was the reason for the murder.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Something was taken.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Politics was the reason for the murder.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 A woman was the reason for the murder.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The murderer left immediately.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The murderer left tracks all over the room.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derivation determines the reason for the murder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56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41" y="496232"/>
            <a:ext cx="2815806" cy="34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72" y="593245"/>
            <a:ext cx="56197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899" y="4503791"/>
            <a:ext cx="10448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set of inference rules is called a deduction system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503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321"/>
            <a:ext cx="10515600" cy="574564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1. Lucy* is a professor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2. All professors are people.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3. John is the dean.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4. Deans are professors.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5. All professors consider the dean a friend or don’t know him.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6. Everyone is a friend of someone.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7. People only criticize people that are not their friends.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8. Lucy criticized John .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3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95" y="238843"/>
            <a:ext cx="10061353" cy="439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77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66185" cy="5492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in First-Order Logic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5496"/>
            <a:ext cx="10515600" cy="544146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Inference in First-Order Logic is used to deduce new facts or sentences from existing sentences. Before understanding the FOL inference rule, let's understand some basic terminologies used in FOL.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Substitution: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Substitution is a fundamental operation performed on terms and formulas. It occurs in all inference systems in first-order logic. The substitution is complex in the presence of quantifiers in FOL. If we write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F[a/x]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so it refers to substitute a constant "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" in place of variable "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".</a:t>
            </a:r>
          </a:p>
          <a:p>
            <a:pPr marL="0" indent="0" algn="just">
              <a:buNone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Equality</a:t>
            </a:r>
          </a:p>
          <a:p>
            <a:pPr algn="just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Equality: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First-Order logic does not only use predicate and terms for making atomic sentences but also uses another way, which is equality in FOL. For this, we can use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equality symbols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which specify that the two terms refer to the same object.</a:t>
            </a:r>
          </a:p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Example: Brother (John) = Smith.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9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3651DF-86B2-41FF-A8C6-EEAE0F28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0515600" cy="5839033"/>
          </a:xfrm>
        </p:spPr>
        <p:txBody>
          <a:bodyPr/>
          <a:lstStyle/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Knowledge is awareness or familiarity gained by experiences of facts, data, and situations. Following are the types of knowledge in artificial intelligence:</a:t>
            </a:r>
          </a:p>
          <a:p>
            <a:pPr marL="0" indent="0" algn="just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knowledge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the various types of knowledge: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79F19F-1AF7-4938-A758-0004F54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274" y="2936078"/>
            <a:ext cx="4976023" cy="34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9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5070"/>
            <a:ext cx="10515600" cy="5371893"/>
          </a:xfrm>
        </p:spPr>
        <p:txBody>
          <a:bodyPr/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As in the above example, the object referred by the 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Brother (John)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 is similar to the object referred by 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Smith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The equality symbol can also be used with negation to represent that two terms are not the same objects.</a:t>
            </a:r>
          </a:p>
          <a:p>
            <a:pPr algn="just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Example: ￢(x=y) which is equivalent to x ≠y.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309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52"/>
            <a:ext cx="10515600" cy="5858911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 inference rules for quantifier: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propositional logic we also have inference rules in first-order logic, so following are some basic inference rules in FOL: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Generalization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Existential Instantiation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Existential introduction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Generalization: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generalization is a valid inference rule which states that if premise P(c) is true for any arbitrary element c in the universe of discourse, then we can have a conclusion as ∀ x P(x).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484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DDB8F92-FCF0-4A67-929F-B3F6F3935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743" y="438378"/>
            <a:ext cx="4082421" cy="54612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A4DE89-BF46-4310-ACE4-82A27401C195}"/>
              </a:ext>
            </a:extLst>
          </p:cNvPr>
          <p:cNvSpPr txBox="1"/>
          <p:nvPr/>
        </p:nvSpPr>
        <p:spPr>
          <a:xfrm>
            <a:off x="693254" y="1197522"/>
            <a:ext cx="110547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Let's represent, P(c): "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byte contains 8 bits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so for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 x P(x)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"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bytes contain 8 bits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.", it will also be true.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instantiation is also called as universal elimination or UI is a valid inference rule. It can be applied multiple times to add new sentences.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new KB is logically equivalent to the previous KB.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per UI,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infer any sentence obtained by substituting a ground term for the variable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Example:1.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"Every person like ice-cream"=&gt; ∀x P(x) so we can infer that</a:t>
            </a:r>
            <a:b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"John likes ice-cream" =&gt; P(c)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76FC9CD-BE7D-46B9-9916-BAA30DEC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53" y="4399567"/>
            <a:ext cx="3204090" cy="7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3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051124-BC18-40F3-AF11-320927349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870"/>
            <a:ext cx="10515600" cy="582909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2.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Let's take a famous example,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"All kings who are greedy are Evil." So let our knowledge base contains this detail as in the form of FOL:</a:t>
            </a:r>
          </a:p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∀x king(x) ∧ greedy (x) → Evil (x),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from this information, we can infer any of the following statements using Universal Instantiation: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King(John) ∧ Greedy (John) → Evil (John),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King(Richard) ∧ Greedy (Richard) → Evil (Richard),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King(Father(John)) ∧ Greedy (Father(John)) → Evil (Father(John)),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592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0AE058-1F89-4B8A-AF3C-BE48C87D3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235"/>
            <a:ext cx="10515600" cy="58887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Existential Instantiation: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Existential instantiation is also called as Existential Elimination, It can be applied only once to replace the existential sentence.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new KB is not logically equivalent to old KB, but it will be satisfiable if old KB was satisfiable.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sz="2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given sentence: 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∃x Crown(x) ∧ </a:t>
            </a:r>
            <a:r>
              <a:rPr lang="en-US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OnHead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(x, John),</a:t>
            </a:r>
            <a:endParaRPr lang="en-US" sz="2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we can infer: 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Crown(K) ∧ </a:t>
            </a:r>
            <a:r>
              <a:rPr lang="en-US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OnHead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 K, John),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long as K does not appear in the knowledge 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above used K is a constant symbol, which is called </a:t>
            </a:r>
            <a:r>
              <a:rPr lang="en-US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Skolem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constant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Existential instantiation is a special case of 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Skolemization process</a:t>
            </a:r>
            <a:r>
              <a:rPr lang="en-US" b="0" i="0" dirty="0">
                <a:effectLst/>
                <a:latin typeface="inter-regular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A2A1AC-101A-45AB-9AF0-6C4C7410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2" y="2426790"/>
            <a:ext cx="3798431" cy="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1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92A7D6-6A1D-4C10-87BB-D48F0444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04"/>
            <a:ext cx="10515600" cy="599805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Existential Introduction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existential introduction is also known as an existential generalization, which is a valid inference rule in first-order logic.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rule states that if there is some element c in the universe of discourse which has a property P, then we can infer that there exists something in the universe which has the property 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Let's say that,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"Priyanka got good marks in English."</a:t>
            </a:r>
            <a:b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"Therefore, someone got good marks in English."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E68E0C-F9AC-456D-BB43-76075E3D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26" y="2927095"/>
            <a:ext cx="3571000" cy="7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4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50461A-86D2-4E7C-AA1C-9DCE1B86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Well Formed Formulas</a:t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EAE8CE-CAFE-47B2-8837-A261F17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583"/>
            <a:ext cx="10515600" cy="5292380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</a:rPr>
              <a:t>Not all strings can represent propositions of the predicate logic.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</a:rPr>
              <a:t>Those which produce a proposition when their symbols are interpreted must follow the rules given below, and they are called </a:t>
            </a:r>
            <a:r>
              <a:rPr lang="en-US" b="1" i="0" dirty="0" err="1">
                <a:effectLst/>
                <a:latin typeface="Times New Roman" panose="02020603050405020304" pitchFamily="18" charset="0"/>
              </a:rPr>
              <a:t>wffs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(well-formed formulas) of the first order predicate logic.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for constructing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Wffs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b="0" i="0" dirty="0">
                <a:effectLst/>
                <a:latin typeface="Times New Roman" panose="02020603050405020304" pitchFamily="18" charset="0"/>
              </a:rPr>
              <a:t>A predicate name followed by a list of variables such as 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P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(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x, y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), where 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P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 is a predicate name, and 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x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 and 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y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 are variables, is called an </a:t>
            </a:r>
            <a:r>
              <a:rPr lang="en-US" b="1" i="0" dirty="0">
                <a:effectLst/>
                <a:latin typeface="Times New Roman" panose="02020603050405020304" pitchFamily="18" charset="0"/>
              </a:rPr>
              <a:t>atomic formula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0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0AE5C4-0C96-4E29-A3A0-9868575D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6287"/>
            <a:ext cx="10515600" cy="5570676"/>
          </a:xfrm>
        </p:spPr>
        <p:txBody>
          <a:bodyPr/>
          <a:lstStyle/>
          <a:p>
            <a:r>
              <a:rPr lang="en-US" b="1" i="0" dirty="0" err="1">
                <a:effectLst/>
                <a:latin typeface="Times New Roman" panose="02020603050405020304" pitchFamily="18" charset="0"/>
              </a:rPr>
              <a:t>Wffs</a:t>
            </a:r>
            <a:r>
              <a:rPr lang="en-US" b="1" i="0" dirty="0">
                <a:effectLst/>
                <a:latin typeface="Times New Roman" panose="02020603050405020304" pitchFamily="18" charset="0"/>
              </a:rPr>
              <a:t> are constructed using the following rules: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0" i="1" dirty="0">
                <a:effectLst/>
                <a:latin typeface="Times New Roman" panose="02020603050405020304" pitchFamily="18" charset="0"/>
              </a:rPr>
              <a:t>True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 and </a:t>
            </a:r>
            <a:r>
              <a:rPr lang="en-US" b="0" i="1" dirty="0">
                <a:effectLst/>
                <a:latin typeface="Times New Roman" panose="02020603050405020304" pitchFamily="18" charset="0"/>
              </a:rPr>
              <a:t>False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 are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wffs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 Each propositional constant (i.e. specific proposition), and each propositional variable (i.e. a variable representing propositions) are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wffs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 Each atomic formula (i.e. a specific predicate with variables) is a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wff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A37475-E97C-4297-9A0B-6FA4082F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6" y="3748560"/>
            <a:ext cx="10718704" cy="11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3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70D89-CCFE-42DD-8FE5-4325C35C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17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C8457F-16FD-4922-B904-5CECB7ED7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304"/>
            <a:ext cx="10515600" cy="5083659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 is a theorem proving technique that proceeds by building refutation proofs, i.e., proofs by contradictions.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 is used, if there are various statements are given, and we need to prove a conclusion of those statements.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 is a single inference rule which can efficiently operate on the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conjunctive normal form or clausal form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Conjunctive Normal Form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sentence represented as a conjunction of clauses is said to be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conjunctive normal form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03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D104EA-718C-447A-8BE5-18FD00A88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43"/>
            <a:ext cx="10515600" cy="598812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 likes all kind of food.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and chicken are food.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anyone eats and is not killed is food.</a:t>
            </a:r>
          </a:p>
          <a:p>
            <a:pPr marL="514350" indent="-514350">
              <a:buFont typeface="+mj-lt"/>
              <a:buAutoNum type="alphaL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Ajay eats peanuts and still alive.</a:t>
            </a:r>
          </a:p>
          <a:p>
            <a:pPr marL="514350" indent="-514350">
              <a:buFont typeface="+mj-lt"/>
              <a:buAutoNum type="alphaL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Prove: Ravi likes peanuts.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in FOL form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likes(Ravi, Peanuts) =&gt; </a:t>
            </a:r>
            <a:r>
              <a:rPr lang="en-IN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likes(Ravi, Peanuts)</a:t>
            </a:r>
          </a:p>
          <a:p>
            <a:pPr marL="514350" indent="-514350">
              <a:buFont typeface="+mj-lt"/>
              <a:buAutoNum type="alphaL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10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9C628D-C3CF-4A7A-89B6-C89F14E7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052"/>
            <a:ext cx="10515600" cy="58589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Declarative Knowledge: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Declarative knowledge is to know about something.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includes concepts, facts, and objects</a:t>
            </a:r>
            <a:r>
              <a:rPr lang="en-US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Procedural Knowledge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imperative knowledge.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Procedural knowledge is a type of knowledge which is responsible for knowing how to do something.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includes rules, strategies, procedures, agendas,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Procedural knowledge depends on the task on which it can be applied.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296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E435F6-BC77-4FCA-9D47-623E2B0D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835"/>
            <a:ext cx="10515600" cy="566012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solve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the statement to be proved.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given facts into FOL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FOL into CNF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resolution graph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facts into FOL</a:t>
            </a:r>
          </a:p>
          <a:p>
            <a:pPr marL="514350" indent="-514350"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∀x: food(x) -&gt; likes(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Ravi,x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food(apple)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ii) food(chicken)</a:t>
            </a:r>
          </a:p>
        </p:txBody>
      </p:sp>
    </p:spTree>
    <p:extLst>
      <p:ext uri="{BB962C8B-B14F-4D97-AF65-F5344CB8AC3E}">
        <p14:creationId xmlns:p14="http://schemas.microsoft.com/office/powerpoint/2010/main" val="1109485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3FF864-045B-4C1C-8D39-82D5E352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7017"/>
            <a:ext cx="10515600" cy="568994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x∀y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eats(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∧ ¬killed(x) -&gt; food(y)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eats(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ajay,peanuts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alive(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ajay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∀x: ¬killed(x) -&gt; alive(x)	  </a:t>
            </a:r>
          </a:p>
          <a:p>
            <a:pPr marL="0" indent="0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		added predicates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∀x: alive(x) -&gt; ¬killed(x)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FOL into CNF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‘-&gt;’ &amp; ‘&lt;-&gt;’</a:t>
            </a:r>
          </a:p>
          <a:p>
            <a:pPr marL="514350" indent="-51435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a-&gt;b   :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¬a V b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a&lt;-&gt;b : a-&gt;b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b-&gt;a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xmlns="" id="{4645A35E-4014-4799-9AD1-B81C3719B782}"/>
              </a:ext>
            </a:extLst>
          </p:cNvPr>
          <p:cNvSpPr/>
          <p:nvPr/>
        </p:nvSpPr>
        <p:spPr>
          <a:xfrm>
            <a:off x="5337313" y="2156791"/>
            <a:ext cx="65597" cy="8448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354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20703-1153-4353-8A14-D832BEEB7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2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inward</a:t>
            </a:r>
          </a:p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∃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x¬p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∃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∀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x¬p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¬b</a:t>
            </a:r>
          </a:p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∧ b) = 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¬b</a:t>
            </a:r>
          </a:p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¬( ¬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) = a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Rename Variable.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Existential Quantifier by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skolem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</a:t>
            </a:r>
          </a:p>
          <a:p>
            <a:pPr marL="0" indent="0" algn="just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∃x Rich(x) = Rich(G1)</a:t>
            </a:r>
          </a:p>
          <a:p>
            <a:pPr marL="514350" indent="-514350">
              <a:buFont typeface="+mj-lt"/>
              <a:buAutoNum type="arabicPeriod" startAt="3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 Universal Quantifier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882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D7F723-CFEA-4CA6-BA20-5F2F9B80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food(x) V likes(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Ravi,x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[ a-&gt;b =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¬a V b]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514350" indent="-514350">
              <a:buFont typeface="+mj-lt"/>
              <a:buAutoNum type="arabicPeriod" startAt="3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 [eats(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∧ ¬killed(x)]  V food(y)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eats(</a:t>
            </a:r>
            <a:r>
              <a:rPr lang="en-IN" sz="2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V killed(x) V </a:t>
            </a:r>
            <a:r>
              <a:rPr lang="en-IN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food(y)</a:t>
            </a:r>
          </a:p>
          <a:p>
            <a:pPr lvl="1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eats(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ajay,peanuts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alive(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ajay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(Divide in resolution graph)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¬killed(x) V alive(x)     :     killed(x) V alive(x)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alive(x) -&gt; ¬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¬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killed(x)    :   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¬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alive(x) V  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¬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killed(x)</a:t>
            </a:r>
          </a:p>
          <a:p>
            <a:pPr marL="514350" indent="-514350">
              <a:buFont typeface="+mj-lt"/>
              <a:buAutoNum type="arabicPeriod" startAt="3"/>
            </a:pPr>
            <a:endParaRPr lang="en-IN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68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39B8579-FFC9-43EE-86B6-288118C4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642" y="474585"/>
            <a:ext cx="8815487" cy="58231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43F2DB-EAF9-4A0D-B7D0-B7E6D45877ED}"/>
              </a:ext>
            </a:extLst>
          </p:cNvPr>
          <p:cNvSpPr txBox="1"/>
          <p:nvPr/>
        </p:nvSpPr>
        <p:spPr>
          <a:xfrm>
            <a:off x="6546204" y="12252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(I)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A49E85-D347-4144-B8D4-9FAA9BC7C461}"/>
              </a:ext>
            </a:extLst>
          </p:cNvPr>
          <p:cNvSpPr txBox="1"/>
          <p:nvPr/>
        </p:nvSpPr>
        <p:spPr>
          <a:xfrm>
            <a:off x="7255566" y="2360572"/>
            <a:ext cx="6321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(II)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A08898-E356-4402-8E89-DEF64495F8ED}"/>
              </a:ext>
            </a:extLst>
          </p:cNvPr>
          <p:cNvSpPr txBox="1"/>
          <p:nvPr/>
        </p:nvSpPr>
        <p:spPr>
          <a:xfrm>
            <a:off x="9469561" y="3490888"/>
            <a:ext cx="1512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(III) </a:t>
            </a:r>
            <a:endParaRPr lang="en-IN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950E23C-7FED-4722-9606-AB6D730BD117}"/>
              </a:ext>
            </a:extLst>
          </p:cNvPr>
          <p:cNvSpPr txBox="1"/>
          <p:nvPr/>
        </p:nvSpPr>
        <p:spPr>
          <a:xfrm>
            <a:off x="9231370" y="4676389"/>
            <a:ext cx="122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(v)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87156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3958D0-EFEB-4EFE-84C2-2EA54313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Uncertain Knowledge and Reasoning</a:t>
            </a:r>
            <a:br>
              <a:rPr lang="en-I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808DC5-7500-4409-A6F8-0B702187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304"/>
            <a:ext cx="10515600" cy="5083659"/>
          </a:xfrm>
        </p:spPr>
        <p:txBody>
          <a:bodyPr>
            <a:normAutofit/>
          </a:bodyPr>
          <a:lstStyle/>
          <a:p>
            <a:pPr algn="just"/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Inreal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life, it is not always possible to determine the state of the environment as it might not be clear. Due to partially observable or non-deterministic environments, agents may need to handle uncertainty and deal with: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Uncertain data: Data that is missing, unreliable, inconsistent or noisy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Uncertain knowledge: When the available knowledge has multiple causes leading to multiple effects or incomplete knowledge of causality in the domain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Uncertain knowledge representation: The representations which provides a restricted model of the real system, or has limited expressiveness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450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0BB6D8-5ACD-49AB-890F-09B60085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 In case of incomplete or default reasoning methods, conclusions drawn might not be completely accurate. Let’s understand this better with the help of an example.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primary infection is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bacteriacea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site of infection is sterile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entry point is gastrointestinal tract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organism is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bacteriod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(0.7)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such uncertain situations, the agent does not guarantee a solution but acts on its own assumptions and probabilities and gives some degree of belief that it will reach the required solution.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802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3AF1B3-1FBA-4122-B208-D96F052F0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819154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uncertain situations can be dealt with using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 theory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Truth Maintenance systems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Fuzzy logic.</a:t>
            </a:r>
          </a:p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 is the degree of likeliness that an event will occur.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provides a certain degree of belief in case of uncertain situations.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defined over a set of events U and assigns value P(e) i.e. probability of occurrence of event e in the range [0,1]. 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each sentence is labeled with a real number in the range of 0 to 1, 0 means the sentence is false and 1 means it is true.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392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158F68-30DF-40B1-98C9-D91CC54A9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261"/>
            <a:ext cx="10515600" cy="5729702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or Posterior Probability is the probability of event A given that B has already occurred.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P(A|B) = (P(B|A) * P(A)) / P(B)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P(It will rain tomorrow| It is raining today) represents conditional probability of it raining tomorrow as it is raining today.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P(A|B) + P(NOT(A)|B) = 1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Joint probability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probability of 2 independent events happening simultaneously like rolling two dice or tossing two coins together</a:t>
            </a:r>
            <a:r>
              <a:rPr lang="en-US" b="0" i="0" dirty="0">
                <a:effectLst/>
                <a:latin typeface="source-serif-pro"/>
              </a:rPr>
              <a:t>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263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06665C-E401-4604-A02A-E44AB118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46A1BF-3174-47EE-B7A7-D7F0D654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60" y="1053547"/>
            <a:ext cx="10515600" cy="5123415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Bayes' theorem is also known as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Bayes' rule, Bayes' law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Bayesian reasoning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determines the probability of an event with uncertain knowledge.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probability theory, it relates the conditional probability and marginal probabilities of two random events.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way to calculate the value of P(B|A) with the knowledge of P(A|B).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4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E4CBE1-B179-4157-BC1D-352033C9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Meta-knowledge:</a:t>
            </a:r>
            <a:endParaRPr lang="en-US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about the other types of knowledge is called Meta-knowledge.</a:t>
            </a:r>
          </a:p>
          <a:p>
            <a:pPr marL="0" indent="0" algn="just">
              <a:buNone/>
            </a:pPr>
            <a:r>
              <a:rPr lang="en-US" sz="3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Heuristic knowledge:</a:t>
            </a:r>
            <a:endParaRPr lang="en-US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Heuristic knowledge is representing knowledge of some experts in a filed or subject.</a:t>
            </a:r>
          </a:p>
          <a:p>
            <a:pPr marL="0" indent="0" algn="just">
              <a:buNone/>
            </a:pPr>
            <a:r>
              <a:rPr lang="en-US" sz="3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Structural knowledge:</a:t>
            </a:r>
            <a:endParaRPr lang="en-US" sz="3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Structural knowledge is basic knowledge to problem-solving.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describes relationships between various concepts such as kind of, part of, and grouping of something.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796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34F2EF-BC4A-4EB5-BBD2-5C76F5AD8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/>
          <a:lstStyle/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probability of red ball given that bag A is chosen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P(R/A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2/5 { Bag A is Chosen}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probability that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redball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drawn from bag A.</a:t>
            </a:r>
          </a:p>
          <a:p>
            <a:pPr mar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{ Here we need to select Red ball and Bag A – Two Conditions}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∧  R) = P(A). P(R/A)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xmlns="" id="{DEC47DE6-D132-4494-A21D-6200E39B0931}"/>
              </a:ext>
            </a:extLst>
          </p:cNvPr>
          <p:cNvSpPr/>
          <p:nvPr/>
        </p:nvSpPr>
        <p:spPr>
          <a:xfrm>
            <a:off x="1822174" y="581232"/>
            <a:ext cx="1540565" cy="18884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2R</a:t>
            </a:r>
          </a:p>
          <a:p>
            <a:pPr algn="ctr"/>
            <a:r>
              <a:rPr lang="en-IN" dirty="0"/>
              <a:t>3B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xmlns="" id="{16CC6659-DF0E-4673-B236-8241ACF2ECD8}"/>
              </a:ext>
            </a:extLst>
          </p:cNvPr>
          <p:cNvSpPr/>
          <p:nvPr/>
        </p:nvSpPr>
        <p:spPr>
          <a:xfrm>
            <a:off x="3978964" y="581231"/>
            <a:ext cx="1540565" cy="18884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3R</a:t>
            </a:r>
          </a:p>
          <a:p>
            <a:pPr algn="ctr"/>
            <a:r>
              <a:rPr lang="en-IN" dirty="0"/>
              <a:t>4B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06513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3A6F6A-D3A4-4AD1-B6BC-484236BA2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409"/>
            <a:ext cx="10515600" cy="5590554"/>
          </a:xfrm>
        </p:spPr>
        <p:txBody>
          <a:bodyPr/>
          <a:lstStyle/>
          <a:p>
            <a:pPr marL="514350" indent="-514350" algn="just">
              <a:buFont typeface="+mj-lt"/>
              <a:buAutoNum type="arabicPeriod" startAt="3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probability of red ball </a:t>
            </a:r>
          </a:p>
          <a:p>
            <a:pPr marL="514350" indent="-514350" algn="just">
              <a:buFont typeface="+mj-lt"/>
              <a:buAutoNum type="arabicPeriod" startAt="3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P(R) = 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+ P(B ∧ R)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: Probability of getting a red ball from bag A </a:t>
            </a:r>
          </a:p>
          <a:p>
            <a:pPr marL="0" indent="0" algn="just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P(B ∧ R) : Probability of getting a red ball from bag B</a:t>
            </a:r>
          </a:p>
          <a:p>
            <a:pPr marL="0" indent="0" algn="just">
              <a:buNone/>
            </a:pP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419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EFFD62-F5C4-41ED-AADD-90E7F8CA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/>
          <a:lstStyle/>
          <a:p>
            <a:pPr marL="0" indent="0" algn="just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 Theorem: { Reverse Probability}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that red ball is drawn what is the probability that the ball is from bag A.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P(A/R) = 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/((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+ P(B ∧ R) 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: from Bag A</a:t>
            </a:r>
          </a:p>
          <a:p>
            <a:pPr marL="0" indent="0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∧ R) + P(B ∧ R) )  :Total probability of Red Ball.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=&gt;    </a:t>
            </a: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P(A).P(R/A) /  P(R)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750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DE3369-2064-4DDB-9AB0-41343B51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478"/>
            <a:ext cx="10515600" cy="5928485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P(A|B) is known as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posterior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we need to calculate, and it will be read as Probability of hypothesis A when we have occurred an evidence B.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P(B|A) is called the likelihood, in which we consider that hypothesis is true, then we calculate the probability of evidence.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P(A) is called the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 probability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probability of hypothesis before considering the evidence.</a:t>
            </a:r>
          </a:p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P(B) is called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marginal probability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pure probability of an evidence.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3DC24F-E2EE-4037-B14A-2CB23D11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43" y="5414880"/>
            <a:ext cx="4302979" cy="7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8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352FC6-AA4E-4089-9C0F-D8C67EBF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>
            <a:normAutofit/>
          </a:bodyPr>
          <a:lstStyle/>
          <a:p>
            <a:pPr algn="just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Question: what is the probability that a patient has diseases meningitis with a stiff neck?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Given Data: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doctor is aware that disease meningitis causes a patient to have a stiff neck, and it occurs 80% of the time. He is also aware of some more facts, which are given as follows: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Known probability that a patient has meningitis disease is 1/30,000.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Known probability that a patient has a stiff neck is 2%.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 a be the proposition that patient has stiff neck and b be the proposition that patient has meningitis. , so we can calculate the following as: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a|b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0.8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P(b) = 1/30000</a:t>
            </a:r>
          </a:p>
          <a:p>
            <a:pPr algn="just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P(a)= .02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8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75DAF35-2C46-4DB2-9556-F1F68F5D1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45" y="968326"/>
            <a:ext cx="7930777" cy="1178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4AAE95-9C99-447A-9A24-9412EC298473}"/>
              </a:ext>
            </a:extLst>
          </p:cNvPr>
          <p:cNvSpPr txBox="1"/>
          <p:nvPr/>
        </p:nvSpPr>
        <p:spPr>
          <a:xfrm>
            <a:off x="395079" y="2250475"/>
            <a:ext cx="1134303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Hence, we can assume that 1 patient out of 750 patients has meningitis disease with a stiff neck.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Belief Network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Acyclic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Table</a:t>
            </a:r>
          </a:p>
          <a:p>
            <a:endParaRPr lang="en-US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87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B4DAB8-C164-4B75-9CF8-CF3F29B5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870"/>
            <a:ext cx="10515600" cy="582909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Acyclic Graph (DAG)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 for representing probabilistic relation between multiple events.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(Dog bark/Rain)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Ditrected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cat hide/Dog Bark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745ABEA-236D-4050-95C6-82883E5AEE7F}"/>
              </a:ext>
            </a:extLst>
          </p:cNvPr>
          <p:cNvSpPr/>
          <p:nvPr/>
        </p:nvSpPr>
        <p:spPr>
          <a:xfrm>
            <a:off x="5496338" y="2017644"/>
            <a:ext cx="1689653" cy="924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B62CF09-38E9-436C-9F35-BC1C03916A30}"/>
              </a:ext>
            </a:extLst>
          </p:cNvPr>
          <p:cNvSpPr/>
          <p:nvPr/>
        </p:nvSpPr>
        <p:spPr>
          <a:xfrm>
            <a:off x="5579165" y="3687418"/>
            <a:ext cx="1689653" cy="924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Dog Bark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1E8A541-132E-4945-8503-AE657E37FF69}"/>
              </a:ext>
            </a:extLst>
          </p:cNvPr>
          <p:cNvSpPr/>
          <p:nvPr/>
        </p:nvSpPr>
        <p:spPr>
          <a:xfrm>
            <a:off x="5718313" y="5253090"/>
            <a:ext cx="1689653" cy="924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Cat Hide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14D06AE-3866-484D-989E-8DCC0EF2FC63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6341165" y="2941983"/>
            <a:ext cx="82827" cy="74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0CB6C76-44B6-4345-A4D8-9D0799745255}"/>
              </a:ext>
            </a:extLst>
          </p:cNvPr>
          <p:cNvCxnSpPr>
            <a:endCxn id="6" idx="0"/>
          </p:cNvCxnSpPr>
          <p:nvPr/>
        </p:nvCxnSpPr>
        <p:spPr>
          <a:xfrm>
            <a:off x="6563139" y="4611292"/>
            <a:ext cx="1" cy="64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B275B1A-18E9-464E-9919-1F2940AC331C}"/>
              </a:ext>
            </a:extLst>
          </p:cNvPr>
          <p:cNvCxnSpPr/>
          <p:nvPr/>
        </p:nvCxnSpPr>
        <p:spPr>
          <a:xfrm flipV="1">
            <a:off x="6400800" y="3061252"/>
            <a:ext cx="1938130" cy="24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555127BA-6B1F-43EB-A163-1FA4427260E6}"/>
              </a:ext>
            </a:extLst>
          </p:cNvPr>
          <p:cNvCxnSpPr/>
          <p:nvPr/>
        </p:nvCxnSpPr>
        <p:spPr>
          <a:xfrm>
            <a:off x="6563139" y="4919870"/>
            <a:ext cx="2064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7623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EB4F76-B8B0-47D7-BA7A-D3B09B6D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7017"/>
            <a:ext cx="10515600" cy="5689946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Arrow represents conditional probability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bark/Rain: Dog will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it rains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hide/dog bark: Cat will hide if dog barks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Table: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P(Dog/Rain):  Probability of considered node with respect to its parent node.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P(X/P)</a:t>
            </a:r>
          </a:p>
        </p:txBody>
      </p:sp>
    </p:spTree>
    <p:extLst>
      <p:ext uri="{BB962C8B-B14F-4D97-AF65-F5344CB8AC3E}">
        <p14:creationId xmlns:p14="http://schemas.microsoft.com/office/powerpoint/2010/main" val="2129730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878C436D-2A85-4868-A171-EFCEC28C33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278363"/>
              </p:ext>
            </p:extLst>
          </p:nvPr>
        </p:nvGraphicFramePr>
        <p:xfrm>
          <a:off x="679174" y="503721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0526551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17703081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39132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4307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9/48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18/48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591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3/48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18/48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92071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989009-9145-4B09-A8B9-6660444C5105}"/>
              </a:ext>
            </a:extLst>
          </p:cNvPr>
          <p:cNvSpPr txBox="1"/>
          <p:nvPr/>
        </p:nvSpPr>
        <p:spPr>
          <a:xfrm>
            <a:off x="679174" y="2007704"/>
            <a:ext cx="105156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851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913CC0-28F2-4663-9ABA-F76DCB3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561380" y="1155939"/>
            <a:ext cx="2018581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Burglary</a:t>
            </a:r>
            <a:endParaRPr lang="en-IN" b="1" dirty="0"/>
          </a:p>
        </p:txBody>
      </p:sp>
      <p:sp>
        <p:nvSpPr>
          <p:cNvPr id="5" name="Oval 4"/>
          <p:cNvSpPr/>
          <p:nvPr/>
        </p:nvSpPr>
        <p:spPr>
          <a:xfrm>
            <a:off x="6682595" y="980535"/>
            <a:ext cx="2018581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Earthquake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4738776" y="2564921"/>
            <a:ext cx="2018581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Alarm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7435968" y="4347713"/>
            <a:ext cx="2018581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 Calls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2096217" y="4431102"/>
            <a:ext cx="2018581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 Calls</a:t>
            </a:r>
            <a:endParaRPr lang="en-IN" dirty="0"/>
          </a:p>
        </p:txBody>
      </p:sp>
      <p:cxnSp>
        <p:nvCxnSpPr>
          <p:cNvPr id="13" name="Straight Arrow Connector 12"/>
          <p:cNvCxnSpPr>
            <a:stCxn id="4" idx="5"/>
          </p:cNvCxnSpPr>
          <p:nvPr/>
        </p:nvCxnSpPr>
        <p:spPr>
          <a:xfrm>
            <a:off x="3284347" y="1884886"/>
            <a:ext cx="1718974" cy="746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38819" y="3433313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26611" y="3131389"/>
            <a:ext cx="1012165" cy="12163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85140" y="1582946"/>
            <a:ext cx="572217" cy="981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2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075CF1-4D63-4D0A-A84B-EF0F1E5F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870096" cy="599329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mainly four ways of knowledge representation which are given as follows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Representation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Network Representation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 Representation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Production Rules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5CD9F5-6C70-4B4E-A579-4951EEE2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27" y="1692918"/>
            <a:ext cx="5118363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66700"/>
            <a:ext cx="11679238" cy="605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208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71463"/>
            <a:ext cx="12060238" cy="604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639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42888"/>
            <a:ext cx="12012612" cy="610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04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50D6B3-8D5F-4E10-AFE7-4A8B22A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Times New Roman" panose="02020603050405020304" pitchFamily="18" charset="0"/>
                <a:cs typeface="Gautami" panose="020B0502040204020203" pitchFamily="34" charset="0"/>
              </a:rPr>
              <a:t>Why logic?</a:t>
            </a:r>
            <a:r>
              <a:rPr lang="en-IN" sz="4400" b="1" dirty="0">
                <a:effectLst/>
                <a:latin typeface="Times New Roman" panose="02020603050405020304" pitchFamily="18" charset="0"/>
                <a:cs typeface="Gautami" panose="020B0502040204020203" pitchFamily="34" charset="0"/>
              </a:rPr>
              <a:t/>
            </a:r>
            <a:br>
              <a:rPr lang="en-IN" sz="4400" b="1" dirty="0">
                <a:effectLst/>
                <a:latin typeface="Times New Roman" panose="02020603050405020304" pitchFamily="18" charset="0"/>
                <a:cs typeface="Gautam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7712FD-8A7E-4926-B4EF-0DE53613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636"/>
            <a:ext cx="10515600" cy="529024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The challenge is to design a language which allows one to represent all the necessary knowledge. </a:t>
            </a:r>
          </a:p>
          <a:p>
            <a:pPr algn="just">
              <a:lnSpc>
                <a:spcPct val="150000"/>
              </a:lnSpc>
            </a:pPr>
            <a:r>
              <a:rPr lang="en-US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Logic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makes statements about the world which are true (or false) if the state of affairs it represents is the case (or not the case). </a:t>
            </a:r>
          </a:p>
          <a:p>
            <a:pPr algn="just">
              <a:lnSpc>
                <a:spcPct val="150000"/>
              </a:lnSpc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Compared to natural languages (expressive but context sensitive) and programming languages (good for concrete data structures but not expressive) logic combines the advantages of natural languages and formal languages.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983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3236</Words>
  <Application>Microsoft Office PowerPoint</Application>
  <PresentationFormat>Widescreen</PresentationFormat>
  <Paragraphs>521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Century Gothic</vt:lpstr>
      <vt:lpstr>Gautami</vt:lpstr>
      <vt:lpstr>inter-regular</vt:lpstr>
      <vt:lpstr>source-serif-pro</vt:lpstr>
      <vt:lpstr>Symbol</vt:lpstr>
      <vt:lpstr>Times New Roman</vt:lpstr>
      <vt:lpstr>Wingdings</vt:lpstr>
      <vt:lpstr>Wingdings 3</vt:lpstr>
      <vt:lpstr>Ion</vt:lpstr>
      <vt:lpstr>MALLA REDDY UNIVERSITY</vt:lpstr>
      <vt:lpstr>PowerPoint Presentation</vt:lpstr>
      <vt:lpstr>Knowledge Representation: </vt:lpstr>
      <vt:lpstr>Knowledge Representation Issues  </vt:lpstr>
      <vt:lpstr>PowerPoint Presentation</vt:lpstr>
      <vt:lpstr>PowerPoint Presentation</vt:lpstr>
      <vt:lpstr>PowerPoint Presentation</vt:lpstr>
      <vt:lpstr>PowerPoint Presentation</vt:lpstr>
      <vt:lpstr>Why logic? </vt:lpstr>
      <vt:lpstr>Logical Representation </vt:lpstr>
      <vt:lpstr>PowerPoint Presentation</vt:lpstr>
      <vt:lpstr>Propositional logic (PL)</vt:lpstr>
      <vt:lpstr>Following are some basic facts about propositional logic:</vt:lpstr>
      <vt:lpstr>Syntax of propositional logic: </vt:lpstr>
      <vt:lpstr>PowerPoint Presentation</vt:lpstr>
      <vt:lpstr>PowerPoint Presentation</vt:lpstr>
      <vt:lpstr>PowerPoint Presentation</vt:lpstr>
      <vt:lpstr>PowerPoint Presentation</vt:lpstr>
      <vt:lpstr>Rules of Inference </vt:lpstr>
      <vt:lpstr>PowerPoint Presentation</vt:lpstr>
      <vt:lpstr>Types of Inference rules: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 in First-Order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 Formed Formulas </vt:lpstr>
      <vt:lpstr>PowerPoint Presentation</vt:lpstr>
      <vt:lpstr>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 Knowledge and Reasoning </vt:lpstr>
      <vt:lpstr>PowerPoint Presentation</vt:lpstr>
      <vt:lpstr>PowerPoint Presentation</vt:lpstr>
      <vt:lpstr>PowerPoint Presentation</vt:lpstr>
      <vt:lpstr>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MALLA REDDY INSTITUTE OF TECHNOLOGY AND SCIENCE</dc:title>
  <dc:creator>JawaharMoni</dc:creator>
  <cp:lastModifiedBy>MRUH</cp:lastModifiedBy>
  <cp:revision>88</cp:revision>
  <dcterms:created xsi:type="dcterms:W3CDTF">2020-08-21T14:58:56Z</dcterms:created>
  <dcterms:modified xsi:type="dcterms:W3CDTF">2024-09-12T07:38:53Z</dcterms:modified>
</cp:coreProperties>
</file>